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Arita Buri Bold" panose="020B0604020202020204" charset="-127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DM Sans" panose="020B0604020202020204" charset="0"/>
      <p:regular r:id="rId21"/>
    </p:embeddedFont>
    <p:embeddedFont>
      <p:font typeface="DM Sans Bold" panose="020B0604020202020204" charset="0"/>
      <p:regular r:id="rId22"/>
    </p:embeddedFont>
    <p:embeddedFont>
      <p:font typeface="Montserrat" panose="00000500000000000000" pitchFamily="2" charset="0"/>
      <p:regular r:id="rId23"/>
      <p:bold r:id="rId24"/>
      <p:italic r:id="rId25"/>
      <p:boldItalic r:id="rId26"/>
    </p:embeddedFont>
    <p:embeddedFont>
      <p:font typeface="Muli" panose="020B0604020202020204" charset="0"/>
      <p:regular r:id="rId27"/>
    </p:embeddedFont>
    <p:embeddedFont>
      <p:font typeface="Muli Bold" panose="020B0604020202020204" charset="0"/>
      <p:regular r:id="rId28"/>
    </p:embeddedFont>
    <p:embeddedFont>
      <p:font typeface="Neue Machina Ultra-Bold" panose="020B0604020202020204" charset="0"/>
      <p:regular r:id="rId29"/>
    </p:embeddedFont>
    <p:embeddedFont>
      <p:font typeface="Oswald Bold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88385" y="9338167"/>
            <a:ext cx="256214" cy="256214"/>
          </a:xfrm>
          <a:custGeom>
            <a:avLst/>
            <a:gdLst/>
            <a:ahLst/>
            <a:cxnLst/>
            <a:rect l="l" t="t" r="r" b="b"/>
            <a:pathLst>
              <a:path w="256214" h="256214">
                <a:moveTo>
                  <a:pt x="0" y="0"/>
                </a:moveTo>
                <a:lnTo>
                  <a:pt x="256214" y="0"/>
                </a:lnTo>
                <a:lnTo>
                  <a:pt x="256214" y="256213"/>
                </a:lnTo>
                <a:lnTo>
                  <a:pt x="0" y="2562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652468"/>
            <a:ext cx="8631464" cy="527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4F4F4"/>
                </a:solidFill>
                <a:latin typeface="Muli"/>
              </a:rPr>
              <a:t>By Siddhant Ghosh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1099263"/>
            <a:ext cx="11490634" cy="5721155"/>
            <a:chOff x="0" y="0"/>
            <a:chExt cx="15320845" cy="7628207"/>
          </a:xfrm>
        </p:grpSpPr>
        <p:sp>
          <p:nvSpPr>
            <p:cNvPr id="5" name="TextBox 5"/>
            <p:cNvSpPr txBox="1"/>
            <p:nvPr/>
          </p:nvSpPr>
          <p:spPr>
            <a:xfrm>
              <a:off x="0" y="2365942"/>
              <a:ext cx="15320845" cy="52622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087"/>
                </a:lnSpc>
              </a:pPr>
              <a:r>
                <a:rPr lang="en-US" sz="10399">
                  <a:solidFill>
                    <a:srgbClr val="F4F4F4"/>
                  </a:solidFill>
                  <a:latin typeface="Arita Buri Bold"/>
                </a:rPr>
                <a:t>Telco Customer Churn Prediction Analysis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1508619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F4F4F4"/>
                  </a:solidFill>
                  <a:latin typeface="Muli Bold"/>
                </a:rPr>
                <a:t>Internship Project 2 at Mentorness</a:t>
              </a:r>
            </a:p>
            <a:p>
              <a:pPr>
                <a:lnSpc>
                  <a:spcPts val="4200"/>
                </a:lnSpc>
                <a:spcBef>
                  <a:spcPct val="0"/>
                </a:spcBef>
              </a:pPr>
              <a:endParaRPr lang="en-US" sz="3000">
                <a:solidFill>
                  <a:srgbClr val="F4F4F4"/>
                </a:solidFill>
                <a:latin typeface="Muli Bold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14617584" y="1533492"/>
            <a:ext cx="2141539" cy="2141539"/>
          </a:xfrm>
          <a:custGeom>
            <a:avLst/>
            <a:gdLst/>
            <a:ahLst/>
            <a:cxnLst/>
            <a:rect l="l" t="t" r="r" b="b"/>
            <a:pathLst>
              <a:path w="2141539" h="2141539">
                <a:moveTo>
                  <a:pt x="0" y="0"/>
                </a:moveTo>
                <a:lnTo>
                  <a:pt x="2141540" y="0"/>
                </a:lnTo>
                <a:lnTo>
                  <a:pt x="2141540" y="2141540"/>
                </a:lnTo>
                <a:lnTo>
                  <a:pt x="0" y="2141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117408" y="1028700"/>
            <a:ext cx="3141892" cy="3126183"/>
          </a:xfrm>
          <a:custGeom>
            <a:avLst/>
            <a:gdLst/>
            <a:ahLst/>
            <a:cxnLst/>
            <a:rect l="l" t="t" r="r" b="b"/>
            <a:pathLst>
              <a:path w="3141892" h="3126183">
                <a:moveTo>
                  <a:pt x="0" y="0"/>
                </a:moveTo>
                <a:lnTo>
                  <a:pt x="3141892" y="0"/>
                </a:lnTo>
                <a:lnTo>
                  <a:pt x="3141892" y="3126183"/>
                </a:lnTo>
                <a:lnTo>
                  <a:pt x="0" y="3126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27082"/>
    </mc:Choice>
    <mc:Fallback>
      <p:transition spd="slow" advTm="312708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299067"/>
            <a:ext cx="18288000" cy="7688866"/>
            <a:chOff x="0" y="0"/>
            <a:chExt cx="24384000" cy="10251822"/>
          </a:xfrm>
        </p:grpSpPr>
        <p:sp>
          <p:nvSpPr>
            <p:cNvPr id="3" name="TextBox 3"/>
            <p:cNvSpPr txBox="1"/>
            <p:nvPr/>
          </p:nvSpPr>
          <p:spPr>
            <a:xfrm>
              <a:off x="96836" y="2389825"/>
              <a:ext cx="24287164" cy="7861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11871" lvl="1" indent="-405936">
                <a:lnSpc>
                  <a:spcPts val="5264"/>
                </a:lnSpc>
                <a:buFont typeface="Arial"/>
                <a:buChar char="•"/>
              </a:pPr>
              <a:r>
                <a:rPr lang="en-US" sz="3760">
                  <a:solidFill>
                    <a:srgbClr val="000000"/>
                  </a:solidFill>
                  <a:latin typeface="Muli"/>
                </a:rPr>
                <a:t>Gender and partner distribution are balanced.</a:t>
              </a:r>
            </a:p>
            <a:p>
              <a:pPr marL="811871" lvl="1" indent="-405936">
                <a:lnSpc>
                  <a:spcPts val="5264"/>
                </a:lnSpc>
                <a:buFont typeface="Arial"/>
                <a:buChar char="•"/>
              </a:pPr>
              <a:r>
                <a:rPr lang="en-US" sz="3760">
                  <a:solidFill>
                    <a:srgbClr val="000000"/>
                  </a:solidFill>
                  <a:latin typeface="Muli"/>
                </a:rPr>
                <a:t>Churn slightly higher in females, but negligible.</a:t>
              </a:r>
            </a:p>
            <a:p>
              <a:pPr marL="811871" lvl="1" indent="-405936">
                <a:lnSpc>
                  <a:spcPts val="5264"/>
                </a:lnSpc>
                <a:buFont typeface="Arial"/>
                <a:buChar char="•"/>
              </a:pPr>
              <a:r>
                <a:rPr lang="en-US" sz="3760">
                  <a:solidFill>
                    <a:srgbClr val="000000"/>
                  </a:solidFill>
                  <a:latin typeface="Muli"/>
                </a:rPr>
                <a:t>Younger, single customers with no dependents churn more.</a:t>
              </a:r>
            </a:p>
            <a:p>
              <a:pPr marL="811871" lvl="1" indent="-405936">
                <a:lnSpc>
                  <a:spcPts val="5264"/>
                </a:lnSpc>
                <a:buFont typeface="Arial"/>
                <a:buChar char="•"/>
              </a:pPr>
              <a:r>
                <a:rPr lang="en-US" sz="3760">
                  <a:solidFill>
                    <a:srgbClr val="000000"/>
                  </a:solidFill>
                  <a:latin typeface="Muli"/>
                </a:rPr>
                <a:t>Non-senior citizens without partners or dependents likely to churn.</a:t>
              </a:r>
            </a:p>
            <a:p>
              <a:pPr marL="811871" lvl="1" indent="-405936">
                <a:lnSpc>
                  <a:spcPts val="5264"/>
                </a:lnSpc>
                <a:buFont typeface="Arial"/>
                <a:buChar char="•"/>
              </a:pPr>
              <a:r>
                <a:rPr lang="en-US" sz="3760">
                  <a:solidFill>
                    <a:srgbClr val="000000"/>
                  </a:solidFill>
                  <a:latin typeface="Muli"/>
                </a:rPr>
                <a:t>Phone service absence implies no multiple lines.</a:t>
              </a:r>
            </a:p>
            <a:p>
              <a:pPr marL="811871" lvl="1" indent="-405936">
                <a:lnSpc>
                  <a:spcPts val="5264"/>
                </a:lnSpc>
                <a:buFont typeface="Arial"/>
                <a:buChar char="•"/>
              </a:pPr>
              <a:r>
                <a:rPr lang="en-US" sz="3760">
                  <a:solidFill>
                    <a:srgbClr val="000000"/>
                  </a:solidFill>
                  <a:latin typeface="Muli"/>
                </a:rPr>
                <a:t>Fiber optic internet customers show higher churn.</a:t>
              </a:r>
            </a:p>
            <a:p>
              <a:pPr marL="811871" lvl="1" indent="-405936">
                <a:lnSpc>
                  <a:spcPts val="5264"/>
                </a:lnSpc>
                <a:buFont typeface="Arial"/>
                <a:buChar char="•"/>
              </a:pPr>
              <a:r>
                <a:rPr lang="en-US" sz="3760">
                  <a:solidFill>
                    <a:srgbClr val="000000"/>
                  </a:solidFill>
                  <a:latin typeface="Muli"/>
                </a:rPr>
                <a:t>Additional services like security and support reduce churn.</a:t>
              </a:r>
            </a:p>
            <a:p>
              <a:pPr marL="811871" lvl="1" indent="-405936">
                <a:lnSpc>
                  <a:spcPts val="5264"/>
                </a:lnSpc>
                <a:buFont typeface="Arial"/>
                <a:buChar char="•"/>
              </a:pPr>
              <a:r>
                <a:rPr lang="en-US" sz="3760">
                  <a:solidFill>
                    <a:srgbClr val="000000"/>
                  </a:solidFill>
                  <a:latin typeface="Muli"/>
                </a:rPr>
                <a:t>Short contracts and paperless billing correlate with higher churn.</a:t>
              </a:r>
            </a:p>
            <a:p>
              <a:pPr>
                <a:lnSpc>
                  <a:spcPts val="5264"/>
                </a:lnSpc>
                <a:spcBef>
                  <a:spcPct val="0"/>
                </a:spcBef>
              </a:pPr>
              <a:endParaRPr lang="en-US" sz="3760">
                <a:solidFill>
                  <a:srgbClr val="000000"/>
                </a:solidFill>
                <a:latin typeface="Muli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42875"/>
              <a:ext cx="24384000" cy="14305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72"/>
                </a:lnSpc>
              </a:pPr>
              <a:r>
                <a:rPr lang="en-US" sz="7772">
                  <a:solidFill>
                    <a:srgbClr val="F44E66"/>
                  </a:solidFill>
                  <a:latin typeface="Arita Buri Bold"/>
                </a:rPr>
                <a:t>Gained Insights from EDA: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49739" y="824449"/>
            <a:ext cx="9675600" cy="8151015"/>
          </a:xfrm>
          <a:custGeom>
            <a:avLst/>
            <a:gdLst/>
            <a:ahLst/>
            <a:cxnLst/>
            <a:rect l="l" t="t" r="r" b="b"/>
            <a:pathLst>
              <a:path w="9675600" h="8151015">
                <a:moveTo>
                  <a:pt x="0" y="0"/>
                </a:moveTo>
                <a:lnTo>
                  <a:pt x="9675601" y="0"/>
                </a:lnTo>
                <a:lnTo>
                  <a:pt x="9675601" y="8151014"/>
                </a:lnTo>
                <a:lnTo>
                  <a:pt x="0" y="81510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293" r="-2751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5499678" cy="7946763"/>
            <a:chOff x="0" y="0"/>
            <a:chExt cx="7332904" cy="10595684"/>
          </a:xfrm>
        </p:grpSpPr>
        <p:sp>
          <p:nvSpPr>
            <p:cNvPr id="4" name="TextBox 4"/>
            <p:cNvSpPr txBox="1"/>
            <p:nvPr/>
          </p:nvSpPr>
          <p:spPr>
            <a:xfrm>
              <a:off x="0" y="2773148"/>
              <a:ext cx="7332904" cy="78225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6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Muli"/>
                </a:rPr>
                <a:t>Applied SMOTEENN oversampling technique to address data imbalance.</a:t>
              </a:r>
            </a:p>
            <a:p>
              <a:pPr marL="518160" lvl="1" indent="-259080">
                <a:lnSpc>
                  <a:spcPts val="336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Muli"/>
                </a:rPr>
                <a:t>Employed various machine learning algorithms.</a:t>
              </a:r>
            </a:p>
            <a:p>
              <a:pPr marL="518160" lvl="1" indent="-259080">
                <a:lnSpc>
                  <a:spcPts val="336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Muli"/>
                </a:rPr>
                <a:t>Focused on recall score and F1 score for evaluation.</a:t>
              </a:r>
            </a:p>
            <a:p>
              <a:pPr marL="518160" lvl="1" indent="-259080">
                <a:lnSpc>
                  <a:spcPts val="336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Muli"/>
                </a:rPr>
                <a:t>Plotted ROC curves and confusion matrices for insight.</a:t>
              </a:r>
            </a:p>
            <a:p>
              <a:pPr marL="518160" lvl="1" indent="-259080">
                <a:lnSpc>
                  <a:spcPts val="336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Muli"/>
                </a:rPr>
                <a:t>Conducted hyperparameter tuning for optimization.</a:t>
              </a:r>
            </a:p>
            <a:p>
              <a:pPr marL="518160" lvl="1" indent="-259080">
                <a:lnSpc>
                  <a:spcPts val="336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Muli"/>
                </a:rPr>
                <a:t>Selected Random Forest Classifier (RFC) as the primary model.</a:t>
              </a:r>
            </a:p>
            <a:p>
              <a:pPr>
                <a:lnSpc>
                  <a:spcPts val="3360"/>
                </a:lnSpc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Muli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14300"/>
              <a:ext cx="7332904" cy="22478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400"/>
                </a:lnSpc>
              </a:pPr>
              <a:r>
                <a:rPr lang="en-US" sz="6400">
                  <a:solidFill>
                    <a:srgbClr val="F44E66"/>
                  </a:solidFill>
                  <a:latin typeface="Arita Buri Bold"/>
                </a:rPr>
                <a:t>Model Training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841155" y="3566178"/>
            <a:ext cx="1543736" cy="3684994"/>
            <a:chOff x="0" y="0"/>
            <a:chExt cx="368852" cy="8804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880473"/>
            </a:xfrm>
            <a:custGeom>
              <a:avLst/>
              <a:gdLst/>
              <a:ahLst/>
              <a:cxnLst/>
              <a:rect l="l" t="t" r="r" b="b"/>
              <a:pathLst>
                <a:path w="368852" h="880473">
                  <a:moveTo>
                    <a:pt x="0" y="0"/>
                  </a:moveTo>
                  <a:lnTo>
                    <a:pt x="368852" y="0"/>
                  </a:lnTo>
                  <a:lnTo>
                    <a:pt x="368852" y="880473"/>
                  </a:lnTo>
                  <a:lnTo>
                    <a:pt x="0" y="880473"/>
                  </a:lnTo>
                  <a:close/>
                </a:path>
              </a:pathLst>
            </a:custGeom>
            <a:solidFill>
              <a:srgbClr val="CCCCCC">
                <a:alpha val="4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68852" cy="8995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80992" y="1036994"/>
            <a:ext cx="741694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>
                    <a:alpha val="29804"/>
                  </a:srgbClr>
                </a:solidFill>
                <a:latin typeface="Oswald Bold"/>
              </a:rPr>
              <a:t>CONTENT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074876" y="3933254"/>
            <a:ext cx="1033084" cy="713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0"/>
              </a:lnSpc>
            </a:pPr>
            <a:r>
              <a:rPr lang="en-US" sz="4708">
                <a:solidFill>
                  <a:srgbClr val="363636">
                    <a:alpha val="29804"/>
                  </a:srgbClr>
                </a:solidFill>
                <a:latin typeface="Oswald Bold Italics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74876" y="4811908"/>
            <a:ext cx="1033084" cy="713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0"/>
              </a:lnSpc>
            </a:pPr>
            <a:r>
              <a:rPr lang="en-US" sz="4708">
                <a:solidFill>
                  <a:srgbClr val="363636">
                    <a:alpha val="29804"/>
                  </a:srgbClr>
                </a:solidFill>
                <a:latin typeface="Oswald Bold Italics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074876" y="5783195"/>
            <a:ext cx="1033084" cy="713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0"/>
              </a:lnSpc>
            </a:pPr>
            <a:r>
              <a:rPr lang="en-US" sz="4708">
                <a:solidFill>
                  <a:srgbClr val="363636"/>
                </a:solidFill>
                <a:latin typeface="Oswald Bold Italics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91708" y="4036121"/>
            <a:ext cx="7630671" cy="469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782" spc="272">
                <a:solidFill>
                  <a:srgbClr val="231F20">
                    <a:alpha val="29804"/>
                  </a:srgbClr>
                </a:solidFill>
                <a:latin typeface="DM Sans Bold"/>
              </a:rPr>
              <a:t>UNDERSTANDING CUSTOMER CHURN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91708" y="4911577"/>
            <a:ext cx="7946063" cy="469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782" spc="272">
                <a:solidFill>
                  <a:srgbClr val="231F20">
                    <a:alpha val="29804"/>
                  </a:srgbClr>
                </a:solidFill>
                <a:latin typeface="DM Sans Bold"/>
              </a:rPr>
              <a:t>DATA ANALYSIS AND MODEL BUILDING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591708" y="5925780"/>
            <a:ext cx="8979700" cy="469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39"/>
              </a:lnSpc>
              <a:spcBef>
                <a:spcPct val="0"/>
              </a:spcBef>
            </a:pPr>
            <a:r>
              <a:rPr lang="en-US" sz="2782" spc="272">
                <a:solidFill>
                  <a:srgbClr val="231F20"/>
                </a:solidFill>
                <a:latin typeface="DM Sans Bold"/>
              </a:rPr>
              <a:t>STRATEGIES FOR CUSTOMER RETENTION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172217" cy="10044456"/>
            <a:chOff x="0" y="0"/>
            <a:chExt cx="24229623" cy="13392608"/>
          </a:xfrm>
        </p:grpSpPr>
        <p:sp>
          <p:nvSpPr>
            <p:cNvPr id="3" name="TextBox 3"/>
            <p:cNvSpPr txBox="1"/>
            <p:nvPr/>
          </p:nvSpPr>
          <p:spPr>
            <a:xfrm>
              <a:off x="96222" y="2085216"/>
              <a:ext cx="24133401" cy="1130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06731" lvl="1" indent="-403366">
                <a:lnSpc>
                  <a:spcPts val="5231"/>
                </a:lnSpc>
                <a:buFont typeface="Arial"/>
                <a:buChar char="•"/>
              </a:pPr>
              <a:r>
                <a:rPr lang="en-US" sz="3736">
                  <a:solidFill>
                    <a:srgbClr val="000000"/>
                  </a:solidFill>
                  <a:latin typeface="Muli"/>
                </a:rPr>
                <a:t>Tailor services and pricing for SeniorCitizen, partner, and single customers.</a:t>
              </a:r>
            </a:p>
            <a:p>
              <a:pPr marL="806731" lvl="1" indent="-403366">
                <a:lnSpc>
                  <a:spcPts val="5231"/>
                </a:lnSpc>
                <a:buFont typeface="Arial"/>
                <a:buChar char="•"/>
              </a:pPr>
              <a:r>
                <a:rPr lang="en-US" sz="3736">
                  <a:solidFill>
                    <a:srgbClr val="000000"/>
                  </a:solidFill>
                  <a:latin typeface="Muli"/>
                </a:rPr>
                <a:t>Provide top-tier service quality for SeniorCitizens.</a:t>
              </a:r>
            </a:p>
            <a:p>
              <a:pPr marL="806731" lvl="1" indent="-403366">
                <a:lnSpc>
                  <a:spcPts val="5231"/>
                </a:lnSpc>
                <a:buFont typeface="Arial"/>
                <a:buChar char="•"/>
              </a:pPr>
              <a:r>
                <a:rPr lang="en-US" sz="3736">
                  <a:solidFill>
                    <a:srgbClr val="000000"/>
                  </a:solidFill>
                  <a:latin typeface="Muli"/>
                </a:rPr>
                <a:t>Offer services below $65 for customers with a partner or living alone.</a:t>
              </a:r>
            </a:p>
            <a:p>
              <a:pPr marL="806731" lvl="1" indent="-403366">
                <a:lnSpc>
                  <a:spcPts val="5231"/>
                </a:lnSpc>
                <a:buFont typeface="Arial"/>
                <a:buChar char="•"/>
              </a:pPr>
              <a:r>
                <a:rPr lang="en-US" sz="3736">
                  <a:solidFill>
                    <a:srgbClr val="000000"/>
                  </a:solidFill>
                  <a:latin typeface="Muli"/>
                </a:rPr>
                <a:t>Focus on essential support services for new customers in the first six months.</a:t>
              </a:r>
            </a:p>
            <a:p>
              <a:pPr marL="806731" lvl="1" indent="-403366">
                <a:lnSpc>
                  <a:spcPts val="5231"/>
                </a:lnSpc>
                <a:buFont typeface="Arial"/>
                <a:buChar char="•"/>
              </a:pPr>
              <a:r>
                <a:rPr lang="en-US" sz="3736">
                  <a:solidFill>
                    <a:srgbClr val="000000"/>
                  </a:solidFill>
                  <a:latin typeface="Muli"/>
                </a:rPr>
                <a:t>Promote MultipleLines and Fiber Optic cables after establishing support.</a:t>
              </a:r>
            </a:p>
            <a:p>
              <a:pPr marL="806731" lvl="1" indent="-403366">
                <a:lnSpc>
                  <a:spcPts val="5231"/>
                </a:lnSpc>
                <a:buFont typeface="Arial"/>
                <a:buChar char="•"/>
              </a:pPr>
              <a:r>
                <a:rPr lang="en-US" sz="3736">
                  <a:solidFill>
                    <a:srgbClr val="000000"/>
                  </a:solidFill>
                  <a:latin typeface="Muli"/>
                </a:rPr>
                <a:t>Manage MonthlyCharges starting point, often exceeding $75+ for these services.</a:t>
              </a:r>
            </a:p>
            <a:p>
              <a:pPr marL="806731" lvl="1" indent="-403366">
                <a:lnSpc>
                  <a:spcPts val="5231"/>
                </a:lnSpc>
                <a:buFont typeface="Arial"/>
                <a:buChar char="•"/>
              </a:pPr>
              <a:r>
                <a:rPr lang="en-US" sz="3736">
                  <a:solidFill>
                    <a:srgbClr val="000000"/>
                  </a:solidFill>
                  <a:latin typeface="Muli"/>
                </a:rPr>
                <a:t>Create bundled options to maintain average MonthlyCharges of $100-120.</a:t>
              </a:r>
            </a:p>
            <a:p>
              <a:pPr marL="806731" lvl="1" indent="-403366">
                <a:lnSpc>
                  <a:spcPts val="5231"/>
                </a:lnSpc>
                <a:buFont typeface="Arial"/>
                <a:buChar char="•"/>
              </a:pPr>
              <a:r>
                <a:rPr lang="en-US" sz="3736">
                  <a:solidFill>
                    <a:srgbClr val="000000"/>
                  </a:solidFill>
                  <a:latin typeface="Muli"/>
                </a:rPr>
                <a:t>Prioritize affordable pricing and reduced churn tenure for streaming services.</a:t>
              </a:r>
            </a:p>
            <a:p>
              <a:pPr marL="806731" lvl="1" indent="-403366">
                <a:lnSpc>
                  <a:spcPts val="5231"/>
                </a:lnSpc>
                <a:buFont typeface="Arial"/>
                <a:buChar char="•"/>
              </a:pPr>
              <a:r>
                <a:rPr lang="en-US" sz="3736">
                  <a:solidFill>
                    <a:srgbClr val="000000"/>
                  </a:solidFill>
                  <a:latin typeface="Muli"/>
                </a:rPr>
                <a:t>Encourage convenient PaymentMethods.</a:t>
              </a:r>
            </a:p>
            <a:p>
              <a:pPr marL="806731" lvl="1" indent="-403366">
                <a:lnSpc>
                  <a:spcPts val="5231"/>
                </a:lnSpc>
                <a:buFont typeface="Arial"/>
                <a:buChar char="•"/>
              </a:pPr>
              <a:r>
                <a:rPr lang="en-US" sz="3736">
                  <a:solidFill>
                    <a:srgbClr val="000000"/>
                  </a:solidFill>
                  <a:latin typeface="Muli"/>
                </a:rPr>
                <a:t>Phase out Electronic check payments.</a:t>
              </a:r>
            </a:p>
            <a:p>
              <a:pPr marL="806731" lvl="1" indent="-403366">
                <a:lnSpc>
                  <a:spcPts val="5231"/>
                </a:lnSpc>
                <a:buFont typeface="Arial"/>
                <a:buChar char="•"/>
              </a:pPr>
              <a:r>
                <a:rPr lang="en-US" sz="3736">
                  <a:solidFill>
                    <a:srgbClr val="000000"/>
                  </a:solidFill>
                  <a:latin typeface="Muli"/>
                </a:rPr>
                <a:t>Justify PaperlessBilling cost with high-quality service.</a:t>
              </a:r>
            </a:p>
            <a:p>
              <a:pPr>
                <a:lnSpc>
                  <a:spcPts val="5231"/>
                </a:lnSpc>
                <a:spcBef>
                  <a:spcPct val="0"/>
                </a:spcBef>
              </a:pPr>
              <a:endParaRPr lang="en-US" sz="3736">
                <a:solidFill>
                  <a:srgbClr val="000000"/>
                </a:solidFill>
                <a:latin typeface="Muli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04775"/>
              <a:ext cx="24229623" cy="1169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32"/>
                </a:lnSpc>
              </a:pPr>
              <a:r>
                <a:rPr lang="en-US" sz="6332">
                  <a:solidFill>
                    <a:srgbClr val="F44E66"/>
                  </a:solidFill>
                  <a:latin typeface="Arita Buri Bold"/>
                </a:rPr>
                <a:t>Strategies for maximizing Customer retention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96416" y="1028700"/>
            <a:ext cx="9762884" cy="8493709"/>
          </a:xfrm>
          <a:custGeom>
            <a:avLst/>
            <a:gdLst/>
            <a:ahLst/>
            <a:cxnLst/>
            <a:rect l="l" t="t" r="r" b="b"/>
            <a:pathLst>
              <a:path w="9762884" h="8493709">
                <a:moveTo>
                  <a:pt x="0" y="0"/>
                </a:moveTo>
                <a:lnTo>
                  <a:pt x="9762884" y="0"/>
                </a:lnTo>
                <a:lnTo>
                  <a:pt x="9762884" y="8493709"/>
                </a:lnTo>
                <a:lnTo>
                  <a:pt x="0" y="84937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64517" y="5544794"/>
            <a:ext cx="4186795" cy="1133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3"/>
              </a:lnSpc>
            </a:pPr>
            <a:r>
              <a:rPr lang="en-US" sz="3736">
                <a:solidFill>
                  <a:srgbClr val="000000"/>
                </a:solidFill>
                <a:latin typeface="Oswald Bold Italics"/>
              </a:rPr>
              <a:t>FOLLOW MENTORNESS</a:t>
            </a:r>
          </a:p>
          <a:p>
            <a:pPr algn="ctr">
              <a:lnSpc>
                <a:spcPts val="4483"/>
              </a:lnSpc>
              <a:spcBef>
                <a:spcPct val="0"/>
              </a:spcBef>
            </a:pPr>
            <a:endParaRPr lang="en-US" sz="3736">
              <a:solidFill>
                <a:srgbClr val="000000"/>
              </a:solidFill>
              <a:latin typeface="Oswald Bold Itali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9C7FA1-4F4C-4A6C-ADEE-57363ACC970A}"/>
              </a:ext>
            </a:extLst>
          </p:cNvPr>
          <p:cNvSpPr txBox="1"/>
          <p:nvPr/>
        </p:nvSpPr>
        <p:spPr>
          <a:xfrm>
            <a:off x="2362200" y="3848100"/>
            <a:ext cx="4907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841155" y="3566178"/>
            <a:ext cx="1543736" cy="3684994"/>
            <a:chOff x="0" y="0"/>
            <a:chExt cx="368852" cy="8804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880473"/>
            </a:xfrm>
            <a:custGeom>
              <a:avLst/>
              <a:gdLst/>
              <a:ahLst/>
              <a:cxnLst/>
              <a:rect l="l" t="t" r="r" b="b"/>
              <a:pathLst>
                <a:path w="368852" h="880473">
                  <a:moveTo>
                    <a:pt x="0" y="0"/>
                  </a:moveTo>
                  <a:lnTo>
                    <a:pt x="368852" y="0"/>
                  </a:lnTo>
                  <a:lnTo>
                    <a:pt x="368852" y="880473"/>
                  </a:lnTo>
                  <a:lnTo>
                    <a:pt x="0" y="880473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68852" cy="8995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80992" y="1036994"/>
            <a:ext cx="741694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CONTENT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074876" y="3933254"/>
            <a:ext cx="1033084" cy="713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0"/>
              </a:lnSpc>
            </a:pPr>
            <a:r>
              <a:rPr lang="en-US" sz="4708">
                <a:solidFill>
                  <a:srgbClr val="363636"/>
                </a:solidFill>
                <a:latin typeface="Oswald Bold Italics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74876" y="4811908"/>
            <a:ext cx="1033084" cy="713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0"/>
              </a:lnSpc>
            </a:pPr>
            <a:r>
              <a:rPr lang="en-US" sz="4708">
                <a:solidFill>
                  <a:srgbClr val="363636"/>
                </a:solidFill>
                <a:latin typeface="Oswald Bold Italics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074876" y="5783195"/>
            <a:ext cx="1033084" cy="713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0"/>
              </a:lnSpc>
            </a:pPr>
            <a:r>
              <a:rPr lang="en-US" sz="4708">
                <a:solidFill>
                  <a:srgbClr val="363636"/>
                </a:solidFill>
                <a:latin typeface="Oswald Bold Italics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91708" y="4036121"/>
            <a:ext cx="7630671" cy="466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782" spc="272">
                <a:solidFill>
                  <a:srgbClr val="231F20"/>
                </a:solidFill>
                <a:latin typeface="DM Sans"/>
              </a:rPr>
              <a:t>UNDERSTANDING CUSTOMER CHURN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91708" y="4911577"/>
            <a:ext cx="7946063" cy="466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782" spc="272">
                <a:solidFill>
                  <a:srgbClr val="231F20"/>
                </a:solidFill>
                <a:latin typeface="DM Sans"/>
              </a:rPr>
              <a:t>DATA ANALYSIS AND MODEL BUILDING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591708" y="5925780"/>
            <a:ext cx="7946063" cy="466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39"/>
              </a:lnSpc>
              <a:spcBef>
                <a:spcPct val="0"/>
              </a:spcBef>
            </a:pPr>
            <a:r>
              <a:rPr lang="en-US" sz="2782" spc="272">
                <a:solidFill>
                  <a:srgbClr val="231F20"/>
                </a:solidFill>
                <a:latin typeface="DM Sans"/>
              </a:rPr>
              <a:t>STRATEGIES FOR CUSTOMER RETENTION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841155" y="3566178"/>
            <a:ext cx="1543736" cy="3684994"/>
            <a:chOff x="0" y="0"/>
            <a:chExt cx="368852" cy="8804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880473"/>
            </a:xfrm>
            <a:custGeom>
              <a:avLst/>
              <a:gdLst/>
              <a:ahLst/>
              <a:cxnLst/>
              <a:rect l="l" t="t" r="r" b="b"/>
              <a:pathLst>
                <a:path w="368852" h="880473">
                  <a:moveTo>
                    <a:pt x="0" y="0"/>
                  </a:moveTo>
                  <a:lnTo>
                    <a:pt x="368852" y="0"/>
                  </a:lnTo>
                  <a:lnTo>
                    <a:pt x="368852" y="880473"/>
                  </a:lnTo>
                  <a:lnTo>
                    <a:pt x="0" y="880473"/>
                  </a:lnTo>
                  <a:close/>
                </a:path>
              </a:pathLst>
            </a:custGeom>
            <a:solidFill>
              <a:srgbClr val="CCCCCC">
                <a:alpha val="4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68852" cy="8995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80992" y="1036994"/>
            <a:ext cx="741694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>
                    <a:alpha val="29804"/>
                  </a:srgbClr>
                </a:solidFill>
                <a:latin typeface="Oswald Bold"/>
              </a:rPr>
              <a:t>CONTENT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074876" y="3933254"/>
            <a:ext cx="1033084" cy="713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0"/>
              </a:lnSpc>
            </a:pPr>
            <a:r>
              <a:rPr lang="en-US" sz="4708">
                <a:solidFill>
                  <a:srgbClr val="363636"/>
                </a:solidFill>
                <a:latin typeface="Oswald Bold Italics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74876" y="4811908"/>
            <a:ext cx="1033084" cy="713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0"/>
              </a:lnSpc>
            </a:pPr>
            <a:r>
              <a:rPr lang="en-US" sz="4708">
                <a:solidFill>
                  <a:srgbClr val="363636">
                    <a:alpha val="29804"/>
                  </a:srgbClr>
                </a:solidFill>
                <a:latin typeface="Oswald Bold Italics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074876" y="5783195"/>
            <a:ext cx="1033084" cy="713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0"/>
              </a:lnSpc>
            </a:pPr>
            <a:r>
              <a:rPr lang="en-US" sz="4708">
                <a:solidFill>
                  <a:srgbClr val="363636">
                    <a:alpha val="29804"/>
                  </a:srgbClr>
                </a:solidFill>
                <a:latin typeface="Oswald Bold Italics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91708" y="4036121"/>
            <a:ext cx="7630671" cy="469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782" spc="272">
                <a:solidFill>
                  <a:srgbClr val="231F20"/>
                </a:solidFill>
                <a:latin typeface="DM Sans Bold"/>
              </a:rPr>
              <a:t>UNDERSTANDING CUSTOMER CHURN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91708" y="4911577"/>
            <a:ext cx="7946063" cy="466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782" spc="272">
                <a:solidFill>
                  <a:srgbClr val="231F20">
                    <a:alpha val="29804"/>
                  </a:srgbClr>
                </a:solidFill>
                <a:latin typeface="DM Sans"/>
              </a:rPr>
              <a:t>DATA ANALYSIS AND MODEL BUILDING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591708" y="5925780"/>
            <a:ext cx="7946063" cy="466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39"/>
              </a:lnSpc>
              <a:spcBef>
                <a:spcPct val="0"/>
              </a:spcBef>
            </a:pPr>
            <a:r>
              <a:rPr lang="en-US" sz="2782" spc="272">
                <a:solidFill>
                  <a:srgbClr val="231F20">
                    <a:alpha val="29804"/>
                  </a:srgbClr>
                </a:solidFill>
                <a:latin typeface="DM Sans"/>
              </a:rPr>
              <a:t>STRATEGIES FOR CUSTOMER RETENTION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87719" y="-2942560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714326" y="6543974"/>
            <a:ext cx="5428652" cy="5428652"/>
          </a:xfrm>
          <a:custGeom>
            <a:avLst/>
            <a:gdLst/>
            <a:ahLst/>
            <a:cxnLst/>
            <a:rect l="l" t="t" r="r" b="b"/>
            <a:pathLst>
              <a:path w="5428652" h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3342394"/>
            <a:ext cx="4226493" cy="6198583"/>
            <a:chOff x="0" y="0"/>
            <a:chExt cx="1565187" cy="229550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65188" cy="2295507"/>
            </a:xfrm>
            <a:custGeom>
              <a:avLst/>
              <a:gdLst/>
              <a:ahLst/>
              <a:cxnLst/>
              <a:rect l="l" t="t" r="r" b="b"/>
              <a:pathLst>
                <a:path w="1565188" h="2295507">
                  <a:moveTo>
                    <a:pt x="1440727" y="2295507"/>
                  </a:moveTo>
                  <a:lnTo>
                    <a:pt x="124460" y="2295507"/>
                  </a:lnTo>
                  <a:cubicBezTo>
                    <a:pt x="55880" y="2295507"/>
                    <a:pt x="0" y="2239627"/>
                    <a:pt x="0" y="217104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171047"/>
                  </a:lnTo>
                  <a:cubicBezTo>
                    <a:pt x="1565188" y="2239627"/>
                    <a:pt x="1509307" y="2295507"/>
                    <a:pt x="1440727" y="2295507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id="6" name="AutoShape 6"/>
          <p:cNvSpPr/>
          <p:nvPr/>
        </p:nvSpPr>
        <p:spPr>
          <a:xfrm rot="-5400000">
            <a:off x="3930071" y="5631302"/>
            <a:ext cx="3774193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6225828" y="3342394"/>
            <a:ext cx="4413917" cy="6086956"/>
            <a:chOff x="0" y="0"/>
            <a:chExt cx="1565187" cy="215845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5188" cy="2158452"/>
            </a:xfrm>
            <a:custGeom>
              <a:avLst/>
              <a:gdLst/>
              <a:ahLst/>
              <a:cxnLst/>
              <a:rect l="l" t="t" r="r" b="b"/>
              <a:pathLst>
                <a:path w="1565188" h="2158452">
                  <a:moveTo>
                    <a:pt x="1440727" y="2158452"/>
                  </a:moveTo>
                  <a:lnTo>
                    <a:pt x="124460" y="2158452"/>
                  </a:lnTo>
                  <a:cubicBezTo>
                    <a:pt x="55880" y="2158452"/>
                    <a:pt x="0" y="2102572"/>
                    <a:pt x="0" y="203399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033992"/>
                  </a:lnTo>
                  <a:cubicBezTo>
                    <a:pt x="1565188" y="2102572"/>
                    <a:pt x="1509307" y="2158452"/>
                    <a:pt x="1440727" y="2158452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id="9" name="AutoShape 9"/>
          <p:cNvSpPr/>
          <p:nvPr/>
        </p:nvSpPr>
        <p:spPr>
          <a:xfrm rot="-5400000">
            <a:off x="9191962" y="5631302"/>
            <a:ext cx="3774193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14925882" y="6874980"/>
            <a:ext cx="6095177" cy="6095177"/>
          </a:xfrm>
          <a:custGeom>
            <a:avLst/>
            <a:gdLst/>
            <a:ahLst/>
            <a:cxnLst/>
            <a:rect l="l" t="t" r="r" b="b"/>
            <a:pathLst>
              <a:path w="6095177" h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1487719" y="3342394"/>
            <a:ext cx="4413917" cy="6086956"/>
            <a:chOff x="0" y="0"/>
            <a:chExt cx="1565187" cy="215845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65188" cy="2158452"/>
            </a:xfrm>
            <a:custGeom>
              <a:avLst/>
              <a:gdLst/>
              <a:ahLst/>
              <a:cxnLst/>
              <a:rect l="l" t="t" r="r" b="b"/>
              <a:pathLst>
                <a:path w="1565188" h="2158452">
                  <a:moveTo>
                    <a:pt x="1440727" y="2158452"/>
                  </a:moveTo>
                  <a:lnTo>
                    <a:pt x="124460" y="2158452"/>
                  </a:lnTo>
                  <a:cubicBezTo>
                    <a:pt x="55880" y="2158452"/>
                    <a:pt x="0" y="2102572"/>
                    <a:pt x="0" y="203399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033992"/>
                  </a:lnTo>
                  <a:cubicBezTo>
                    <a:pt x="1565188" y="2102572"/>
                    <a:pt x="1509307" y="2158452"/>
                    <a:pt x="1440727" y="2158452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id="13" name="Freeform 13"/>
          <p:cNvSpPr/>
          <p:nvPr/>
        </p:nvSpPr>
        <p:spPr>
          <a:xfrm rot="-320654">
            <a:off x="15023685" y="2224"/>
            <a:ext cx="4471230" cy="2308815"/>
          </a:xfrm>
          <a:custGeom>
            <a:avLst/>
            <a:gdLst/>
            <a:ahLst/>
            <a:cxnLst/>
            <a:rect l="l" t="t" r="r" b="b"/>
            <a:pathLst>
              <a:path w="4471230" h="2308815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5651"/>
            </a:stretch>
          </a:blipFill>
        </p:spPr>
      </p:sp>
      <p:sp>
        <p:nvSpPr>
          <p:cNvPr id="14" name="Freeform 14"/>
          <p:cNvSpPr/>
          <p:nvPr/>
        </p:nvSpPr>
        <p:spPr>
          <a:xfrm rot="4661459">
            <a:off x="-860948" y="8286627"/>
            <a:ext cx="2778658" cy="2285446"/>
          </a:xfrm>
          <a:custGeom>
            <a:avLst/>
            <a:gdLst/>
            <a:ahLst/>
            <a:cxnLst/>
            <a:rect l="l" t="t" r="r" b="b"/>
            <a:pathLst>
              <a:path w="2778658" h="2285446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778223" y="6543974"/>
            <a:ext cx="7210834" cy="5994006"/>
          </a:xfrm>
          <a:custGeom>
            <a:avLst/>
            <a:gdLst/>
            <a:ahLst/>
            <a:cxnLst/>
            <a:rect l="l" t="t" r="r" b="b"/>
            <a:pathLst>
              <a:path w="7210834" h="5994006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28700" y="933450"/>
            <a:ext cx="11252519" cy="820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72"/>
              </a:lnSpc>
            </a:pPr>
            <a:r>
              <a:rPr lang="en-US" sz="4766">
                <a:solidFill>
                  <a:srgbClr val="FFFFFF"/>
                </a:solidFill>
                <a:latin typeface="Neue Machina Ultra-Bold"/>
              </a:rPr>
              <a:t>Understanding Customer Churn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70371" y="3769653"/>
            <a:ext cx="4037221" cy="643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31"/>
              </a:lnSpc>
            </a:pPr>
            <a:r>
              <a:rPr lang="en-US" sz="3665">
                <a:solidFill>
                  <a:srgbClr val="FFFFFF"/>
                </a:solidFill>
                <a:latin typeface="Neue Machina Ultra-Bold"/>
              </a:rPr>
              <a:t>What is Churn?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70371" y="5125720"/>
            <a:ext cx="3465721" cy="3329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</a:rPr>
              <a:t>The churn rate, also known as the attrition rate, quantifies the number of individuals or items departing from a collective group within a specific timeframe.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202423" y="3721123"/>
            <a:ext cx="2460728" cy="731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07"/>
              </a:lnSpc>
            </a:pPr>
            <a:r>
              <a:rPr lang="en-US" sz="4219">
                <a:solidFill>
                  <a:srgbClr val="FFFFFF"/>
                </a:solidFill>
                <a:latin typeface="Neue Machina Ultra-Bold"/>
              </a:rPr>
              <a:t>Impact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567500" y="5105400"/>
            <a:ext cx="3797183" cy="3329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Montserrat"/>
              </a:rPr>
              <a:t>Churn can have significant financial implications for a business, including loss of revenue, increased marketing costs, and damage to the brand's reputation.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831533" y="5116195"/>
            <a:ext cx="3636566" cy="330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29"/>
              </a:lnSpc>
            </a:pPr>
            <a:r>
              <a:rPr lang="en-US" sz="2377">
                <a:solidFill>
                  <a:srgbClr val="FFFFFF"/>
                </a:solidFill>
                <a:latin typeface="Montserrat"/>
              </a:rPr>
              <a:t>Identifying signs of potential churn, such as decreased usage, missed payments, or customer complaints, is crucial for proactive intervention.</a:t>
            </a:r>
          </a:p>
          <a:p>
            <a:pPr>
              <a:lnSpc>
                <a:spcPts val="3329"/>
              </a:lnSpc>
            </a:pPr>
            <a:endParaRPr lang="en-US" sz="2377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831533" y="3449574"/>
            <a:ext cx="3827119" cy="128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28"/>
              </a:lnSpc>
            </a:pPr>
            <a:r>
              <a:rPr lang="en-US" sz="3663">
                <a:solidFill>
                  <a:srgbClr val="FFFFFF"/>
                </a:solidFill>
                <a:latin typeface="Neue Machina Ultra-Bold"/>
              </a:rPr>
              <a:t>Common Indicators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47200" y="1028700"/>
            <a:ext cx="7712100" cy="7712100"/>
          </a:xfrm>
          <a:custGeom>
            <a:avLst/>
            <a:gdLst/>
            <a:ahLst/>
            <a:cxnLst/>
            <a:rect l="l" t="t" r="r" b="b"/>
            <a:pathLst>
              <a:path w="7712100" h="7712100">
                <a:moveTo>
                  <a:pt x="0" y="0"/>
                </a:moveTo>
                <a:lnTo>
                  <a:pt x="7712100" y="0"/>
                </a:lnTo>
                <a:lnTo>
                  <a:pt x="7712100" y="7712100"/>
                </a:lnTo>
                <a:lnTo>
                  <a:pt x="0" y="77121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83918" y="2182527"/>
            <a:ext cx="7269296" cy="7064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7"/>
              </a:lnSpc>
            </a:pPr>
            <a:r>
              <a:rPr lang="en-US" sz="2833">
                <a:solidFill>
                  <a:srgbClr val="000000"/>
                </a:solidFill>
                <a:latin typeface="Muli Bold"/>
              </a:rPr>
              <a:t>Proactive Measures</a:t>
            </a:r>
          </a:p>
          <a:p>
            <a:pPr>
              <a:lnSpc>
                <a:spcPts val="3687"/>
              </a:lnSpc>
            </a:pPr>
            <a:r>
              <a:rPr lang="en-US" sz="2633">
                <a:solidFill>
                  <a:srgbClr val="000000"/>
                </a:solidFill>
                <a:latin typeface="Muli"/>
              </a:rPr>
              <a:t>Predicting customer churn enables companies to take proactive measures to retain customers before they decide to leave.</a:t>
            </a:r>
          </a:p>
          <a:p>
            <a:pPr>
              <a:lnSpc>
                <a:spcPts val="3687"/>
              </a:lnSpc>
            </a:pPr>
            <a:endParaRPr lang="en-US" sz="2633">
              <a:solidFill>
                <a:srgbClr val="000000"/>
              </a:solidFill>
              <a:latin typeface="Muli"/>
            </a:endParaRPr>
          </a:p>
          <a:p>
            <a:pPr>
              <a:lnSpc>
                <a:spcPts val="3967"/>
              </a:lnSpc>
            </a:pPr>
            <a:r>
              <a:rPr lang="en-US" sz="2833">
                <a:solidFill>
                  <a:srgbClr val="000000"/>
                </a:solidFill>
                <a:latin typeface="Muli Bold"/>
              </a:rPr>
              <a:t>Resource Allocation</a:t>
            </a:r>
          </a:p>
          <a:p>
            <a:pPr>
              <a:lnSpc>
                <a:spcPts val="3687"/>
              </a:lnSpc>
            </a:pPr>
            <a:r>
              <a:rPr lang="en-US" sz="2633">
                <a:solidFill>
                  <a:srgbClr val="000000"/>
                </a:solidFill>
                <a:latin typeface="Muli"/>
              </a:rPr>
              <a:t>It helps in optimizing resource allocation by focusing retention efforts on customers with a higher likelihood of churning.</a:t>
            </a:r>
          </a:p>
          <a:p>
            <a:pPr>
              <a:lnSpc>
                <a:spcPts val="3687"/>
              </a:lnSpc>
            </a:pPr>
            <a:endParaRPr lang="en-US" sz="2633">
              <a:solidFill>
                <a:srgbClr val="000000"/>
              </a:solidFill>
              <a:latin typeface="Muli"/>
            </a:endParaRPr>
          </a:p>
          <a:p>
            <a:pPr>
              <a:lnSpc>
                <a:spcPts val="3967"/>
              </a:lnSpc>
            </a:pPr>
            <a:r>
              <a:rPr lang="en-US" sz="2833">
                <a:solidFill>
                  <a:srgbClr val="000000"/>
                </a:solidFill>
                <a:latin typeface="Muli Bold"/>
              </a:rPr>
              <a:t>Enhanced Customer Experience</a:t>
            </a:r>
          </a:p>
          <a:p>
            <a:pPr>
              <a:lnSpc>
                <a:spcPts val="3687"/>
              </a:lnSpc>
            </a:pPr>
            <a:r>
              <a:rPr lang="en-US" sz="2633">
                <a:solidFill>
                  <a:srgbClr val="000000"/>
                </a:solidFill>
                <a:latin typeface="Muli"/>
              </a:rPr>
              <a:t>Anticipating churn allows for personalized interventions, leading to an enhanced overall customer experience.</a:t>
            </a:r>
          </a:p>
          <a:p>
            <a:pPr>
              <a:lnSpc>
                <a:spcPts val="3687"/>
              </a:lnSpc>
              <a:spcBef>
                <a:spcPct val="0"/>
              </a:spcBef>
            </a:pPr>
            <a:endParaRPr lang="en-US" sz="2633">
              <a:solidFill>
                <a:srgbClr val="000000"/>
              </a:solidFill>
              <a:latin typeface="Muli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54934" y="627488"/>
            <a:ext cx="7298280" cy="113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89"/>
              </a:lnSpc>
            </a:pPr>
            <a:r>
              <a:rPr lang="en-US" sz="4389">
                <a:solidFill>
                  <a:srgbClr val="593EDB"/>
                </a:solidFill>
                <a:latin typeface="Arita Buri Bold"/>
              </a:rPr>
              <a:t>Importance of Churn Prediction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841155" y="3566178"/>
            <a:ext cx="1543736" cy="3684994"/>
            <a:chOff x="0" y="0"/>
            <a:chExt cx="368852" cy="8804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880473"/>
            </a:xfrm>
            <a:custGeom>
              <a:avLst/>
              <a:gdLst/>
              <a:ahLst/>
              <a:cxnLst/>
              <a:rect l="l" t="t" r="r" b="b"/>
              <a:pathLst>
                <a:path w="368852" h="880473">
                  <a:moveTo>
                    <a:pt x="0" y="0"/>
                  </a:moveTo>
                  <a:lnTo>
                    <a:pt x="368852" y="0"/>
                  </a:lnTo>
                  <a:lnTo>
                    <a:pt x="368852" y="880473"/>
                  </a:lnTo>
                  <a:lnTo>
                    <a:pt x="0" y="880473"/>
                  </a:lnTo>
                  <a:close/>
                </a:path>
              </a:pathLst>
            </a:custGeom>
            <a:solidFill>
              <a:srgbClr val="CCCCCC">
                <a:alpha val="4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68852" cy="8995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80992" y="1036994"/>
            <a:ext cx="741694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>
                    <a:alpha val="29804"/>
                  </a:srgbClr>
                </a:solidFill>
                <a:latin typeface="Oswald Bold"/>
              </a:rPr>
              <a:t>CONTENT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074876" y="3933254"/>
            <a:ext cx="1033084" cy="713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0"/>
              </a:lnSpc>
            </a:pPr>
            <a:r>
              <a:rPr lang="en-US" sz="4708">
                <a:solidFill>
                  <a:srgbClr val="363636">
                    <a:alpha val="29804"/>
                  </a:srgbClr>
                </a:solidFill>
                <a:latin typeface="Oswald Bold Italics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74876" y="4811908"/>
            <a:ext cx="1033084" cy="713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0"/>
              </a:lnSpc>
            </a:pPr>
            <a:r>
              <a:rPr lang="en-US" sz="4708">
                <a:solidFill>
                  <a:srgbClr val="363636"/>
                </a:solidFill>
                <a:latin typeface="Oswald Bold Italics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074876" y="5783195"/>
            <a:ext cx="1033084" cy="713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0"/>
              </a:lnSpc>
            </a:pPr>
            <a:r>
              <a:rPr lang="en-US" sz="4708">
                <a:solidFill>
                  <a:srgbClr val="363636">
                    <a:alpha val="29804"/>
                  </a:srgbClr>
                </a:solidFill>
                <a:latin typeface="Oswald Bold Italics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91708" y="4036121"/>
            <a:ext cx="7630671" cy="469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782" spc="272">
                <a:solidFill>
                  <a:srgbClr val="231F20">
                    <a:alpha val="29804"/>
                  </a:srgbClr>
                </a:solidFill>
                <a:latin typeface="DM Sans Bold"/>
              </a:rPr>
              <a:t>UNDERSTANDING CUSTOMER CHURN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91708" y="4911577"/>
            <a:ext cx="7946063" cy="469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782" spc="272">
                <a:solidFill>
                  <a:srgbClr val="231F20"/>
                </a:solidFill>
                <a:latin typeface="DM Sans Bold"/>
              </a:rPr>
              <a:t>DATA ANALYSIS AND MODEL BUILDING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591708" y="5925780"/>
            <a:ext cx="7946063" cy="466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39"/>
              </a:lnSpc>
              <a:spcBef>
                <a:spcPct val="0"/>
              </a:spcBef>
            </a:pPr>
            <a:r>
              <a:rPr lang="en-US" sz="2782" spc="272">
                <a:solidFill>
                  <a:srgbClr val="231F20">
                    <a:alpha val="29804"/>
                  </a:srgbClr>
                </a:solidFill>
                <a:latin typeface="DM Sans"/>
              </a:rPr>
              <a:t>STRATEGIES FOR CUSTOMER RETENTION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64732" y="3108418"/>
            <a:ext cx="14973157" cy="6149882"/>
            <a:chOff x="0" y="0"/>
            <a:chExt cx="7072285" cy="29047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072285" cy="2904779"/>
            </a:xfrm>
            <a:custGeom>
              <a:avLst/>
              <a:gdLst/>
              <a:ahLst/>
              <a:cxnLst/>
              <a:rect l="l" t="t" r="r" b="b"/>
              <a:pathLst>
                <a:path w="7072285" h="2904779">
                  <a:moveTo>
                    <a:pt x="0" y="0"/>
                  </a:moveTo>
                  <a:lnTo>
                    <a:pt x="7072285" y="0"/>
                  </a:lnTo>
                  <a:lnTo>
                    <a:pt x="7072285" y="2904779"/>
                  </a:lnTo>
                  <a:lnTo>
                    <a:pt x="0" y="2904779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949020" y="1276934"/>
            <a:ext cx="2046896" cy="2046896"/>
          </a:xfrm>
          <a:custGeom>
            <a:avLst/>
            <a:gdLst/>
            <a:ahLst/>
            <a:cxnLst/>
            <a:rect l="l" t="t" r="r" b="b"/>
            <a:pathLst>
              <a:path w="2046896" h="2046896">
                <a:moveTo>
                  <a:pt x="0" y="0"/>
                </a:moveTo>
                <a:lnTo>
                  <a:pt x="2046896" y="0"/>
                </a:lnTo>
                <a:lnTo>
                  <a:pt x="2046896" y="2046895"/>
                </a:lnTo>
                <a:lnTo>
                  <a:pt x="0" y="20468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92011" y="1276934"/>
            <a:ext cx="2560914" cy="2381650"/>
          </a:xfrm>
          <a:custGeom>
            <a:avLst/>
            <a:gdLst/>
            <a:ahLst/>
            <a:cxnLst/>
            <a:rect l="l" t="t" r="r" b="b"/>
            <a:pathLst>
              <a:path w="2560914" h="2381650">
                <a:moveTo>
                  <a:pt x="0" y="0"/>
                </a:moveTo>
                <a:lnTo>
                  <a:pt x="2560913" y="0"/>
                </a:lnTo>
                <a:lnTo>
                  <a:pt x="2560913" y="2381649"/>
                </a:lnTo>
                <a:lnTo>
                  <a:pt x="0" y="23816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766102" y="4268140"/>
            <a:ext cx="13293466" cy="829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Muli"/>
              </a:rPr>
              <a:t>Analyzing churn patterns in the telecom industry, including factors such as contract length, data usage, and customer support interactions.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66102" y="6098263"/>
            <a:ext cx="13488361" cy="92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11"/>
              </a:lnSpc>
              <a:spcBef>
                <a:spcPct val="0"/>
              </a:spcBef>
            </a:pPr>
            <a:r>
              <a:rPr lang="en-US" sz="2651">
                <a:solidFill>
                  <a:srgbClr val="000000"/>
                </a:solidFill>
                <a:latin typeface="Muli"/>
              </a:rPr>
              <a:t>The dataset has 7043 rows and 21 columns. There are only 11 missing values in only one feature column.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66102" y="8067898"/>
            <a:ext cx="13488361" cy="408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Muli"/>
              </a:rPr>
              <a:t>The dataset  has class imbalance in the target column.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39287" y="4411156"/>
            <a:ext cx="498297" cy="619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1"/>
              </a:lnSpc>
            </a:pPr>
            <a:r>
              <a:rPr lang="en-US" sz="4274">
                <a:solidFill>
                  <a:srgbClr val="FF9E5E"/>
                </a:solidFill>
                <a:latin typeface="Arita Buri Bold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39287" y="6228756"/>
            <a:ext cx="498297" cy="619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1"/>
              </a:lnSpc>
            </a:pPr>
            <a:r>
              <a:rPr lang="en-US" sz="4274">
                <a:solidFill>
                  <a:srgbClr val="FF9E5E"/>
                </a:solidFill>
                <a:latin typeface="Arita Buri Bold"/>
              </a:rPr>
              <a:t>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39287" y="8000215"/>
            <a:ext cx="498297" cy="619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1"/>
              </a:lnSpc>
            </a:pPr>
            <a:r>
              <a:rPr lang="en-US" sz="4274">
                <a:solidFill>
                  <a:srgbClr val="FF9E5E"/>
                </a:solidFill>
                <a:latin typeface="Arita Buri Bold"/>
              </a:rPr>
              <a:t>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433588" y="916458"/>
            <a:ext cx="12004301" cy="1552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5999">
                <a:solidFill>
                  <a:srgbClr val="F4F4F4"/>
                </a:solidFill>
                <a:latin typeface="Arita Buri Bold"/>
              </a:rPr>
              <a:t>Case  Study: Telecom Churn Analysis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28700" y="5528319"/>
            <a:ext cx="15845221" cy="144531"/>
            <a:chOff x="0" y="0"/>
            <a:chExt cx="21126961" cy="192708"/>
          </a:xfrm>
        </p:grpSpPr>
        <p:sp>
          <p:nvSpPr>
            <p:cNvPr id="14" name="Freeform 14"/>
            <p:cNvSpPr/>
            <p:nvPr/>
          </p:nvSpPr>
          <p:spPr>
            <a:xfrm rot="-10800000">
              <a:off x="5214658" y="0"/>
              <a:ext cx="5505944" cy="192708"/>
            </a:xfrm>
            <a:custGeom>
              <a:avLst/>
              <a:gdLst/>
              <a:ahLst/>
              <a:cxnLst/>
              <a:rect l="l" t="t" r="r" b="b"/>
              <a:pathLst>
                <a:path w="5505944" h="192708">
                  <a:moveTo>
                    <a:pt x="0" y="0"/>
                  </a:moveTo>
                  <a:lnTo>
                    <a:pt x="5505944" y="0"/>
                  </a:lnTo>
                  <a:lnTo>
                    <a:pt x="5505944" y="192708"/>
                  </a:lnTo>
                  <a:lnTo>
                    <a:pt x="0" y="192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 rot="-10800000">
              <a:off x="0" y="0"/>
              <a:ext cx="5505944" cy="192708"/>
            </a:xfrm>
            <a:custGeom>
              <a:avLst/>
              <a:gdLst/>
              <a:ahLst/>
              <a:cxnLst/>
              <a:rect l="l" t="t" r="r" b="b"/>
              <a:pathLst>
                <a:path w="5505944" h="192708">
                  <a:moveTo>
                    <a:pt x="0" y="0"/>
                  </a:moveTo>
                  <a:lnTo>
                    <a:pt x="5505944" y="0"/>
                  </a:lnTo>
                  <a:lnTo>
                    <a:pt x="5505944" y="192708"/>
                  </a:lnTo>
                  <a:lnTo>
                    <a:pt x="0" y="192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 rot="-10800000">
              <a:off x="10456942" y="0"/>
              <a:ext cx="5505944" cy="192708"/>
            </a:xfrm>
            <a:custGeom>
              <a:avLst/>
              <a:gdLst/>
              <a:ahLst/>
              <a:cxnLst/>
              <a:rect l="l" t="t" r="r" b="b"/>
              <a:pathLst>
                <a:path w="5505944" h="192708">
                  <a:moveTo>
                    <a:pt x="0" y="0"/>
                  </a:moveTo>
                  <a:lnTo>
                    <a:pt x="5505944" y="0"/>
                  </a:lnTo>
                  <a:lnTo>
                    <a:pt x="5505944" y="192708"/>
                  </a:lnTo>
                  <a:lnTo>
                    <a:pt x="0" y="192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 rot="-10800000">
              <a:off x="15621017" y="0"/>
              <a:ext cx="5505944" cy="192708"/>
            </a:xfrm>
            <a:custGeom>
              <a:avLst/>
              <a:gdLst/>
              <a:ahLst/>
              <a:cxnLst/>
              <a:rect l="l" t="t" r="r" b="b"/>
              <a:pathLst>
                <a:path w="5505944" h="192708">
                  <a:moveTo>
                    <a:pt x="0" y="0"/>
                  </a:moveTo>
                  <a:lnTo>
                    <a:pt x="5505944" y="0"/>
                  </a:lnTo>
                  <a:lnTo>
                    <a:pt x="5505944" y="192708"/>
                  </a:lnTo>
                  <a:lnTo>
                    <a:pt x="0" y="192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1028700" y="7340538"/>
            <a:ext cx="15845221" cy="144531"/>
            <a:chOff x="0" y="0"/>
            <a:chExt cx="21126961" cy="192708"/>
          </a:xfrm>
        </p:grpSpPr>
        <p:sp>
          <p:nvSpPr>
            <p:cNvPr id="19" name="Freeform 19"/>
            <p:cNvSpPr/>
            <p:nvPr/>
          </p:nvSpPr>
          <p:spPr>
            <a:xfrm rot="-10800000">
              <a:off x="5214658" y="0"/>
              <a:ext cx="5505944" cy="192708"/>
            </a:xfrm>
            <a:custGeom>
              <a:avLst/>
              <a:gdLst/>
              <a:ahLst/>
              <a:cxnLst/>
              <a:rect l="l" t="t" r="r" b="b"/>
              <a:pathLst>
                <a:path w="5505944" h="192708">
                  <a:moveTo>
                    <a:pt x="0" y="0"/>
                  </a:moveTo>
                  <a:lnTo>
                    <a:pt x="5505944" y="0"/>
                  </a:lnTo>
                  <a:lnTo>
                    <a:pt x="5505944" y="192708"/>
                  </a:lnTo>
                  <a:lnTo>
                    <a:pt x="0" y="192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 rot="-10800000">
              <a:off x="0" y="0"/>
              <a:ext cx="5505944" cy="192708"/>
            </a:xfrm>
            <a:custGeom>
              <a:avLst/>
              <a:gdLst/>
              <a:ahLst/>
              <a:cxnLst/>
              <a:rect l="l" t="t" r="r" b="b"/>
              <a:pathLst>
                <a:path w="5505944" h="192708">
                  <a:moveTo>
                    <a:pt x="0" y="0"/>
                  </a:moveTo>
                  <a:lnTo>
                    <a:pt x="5505944" y="0"/>
                  </a:lnTo>
                  <a:lnTo>
                    <a:pt x="5505944" y="192708"/>
                  </a:lnTo>
                  <a:lnTo>
                    <a:pt x="0" y="192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 rot="-10800000">
              <a:off x="10456942" y="0"/>
              <a:ext cx="5505944" cy="192708"/>
            </a:xfrm>
            <a:custGeom>
              <a:avLst/>
              <a:gdLst/>
              <a:ahLst/>
              <a:cxnLst/>
              <a:rect l="l" t="t" r="r" b="b"/>
              <a:pathLst>
                <a:path w="5505944" h="192708">
                  <a:moveTo>
                    <a:pt x="0" y="0"/>
                  </a:moveTo>
                  <a:lnTo>
                    <a:pt x="5505944" y="0"/>
                  </a:lnTo>
                  <a:lnTo>
                    <a:pt x="5505944" y="192708"/>
                  </a:lnTo>
                  <a:lnTo>
                    <a:pt x="0" y="192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 rot="-10800000">
              <a:off x="15621017" y="0"/>
              <a:ext cx="5505944" cy="192708"/>
            </a:xfrm>
            <a:custGeom>
              <a:avLst/>
              <a:gdLst/>
              <a:ahLst/>
              <a:cxnLst/>
              <a:rect l="l" t="t" r="r" b="b"/>
              <a:pathLst>
                <a:path w="5505944" h="192708">
                  <a:moveTo>
                    <a:pt x="0" y="0"/>
                  </a:moveTo>
                  <a:lnTo>
                    <a:pt x="5505944" y="0"/>
                  </a:lnTo>
                  <a:lnTo>
                    <a:pt x="5505944" y="192708"/>
                  </a:lnTo>
                  <a:lnTo>
                    <a:pt x="0" y="192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27518" y="1360796"/>
            <a:ext cx="8131782" cy="7670292"/>
          </a:xfrm>
          <a:custGeom>
            <a:avLst/>
            <a:gdLst/>
            <a:ahLst/>
            <a:cxnLst/>
            <a:rect l="l" t="t" r="r" b="b"/>
            <a:pathLst>
              <a:path w="8131782" h="7670292">
                <a:moveTo>
                  <a:pt x="0" y="0"/>
                </a:moveTo>
                <a:lnTo>
                  <a:pt x="8131782" y="0"/>
                </a:lnTo>
                <a:lnTo>
                  <a:pt x="8131782" y="7670292"/>
                </a:lnTo>
                <a:lnTo>
                  <a:pt x="0" y="7670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3717401"/>
            <a:ext cx="6514891" cy="2957081"/>
            <a:chOff x="0" y="0"/>
            <a:chExt cx="8686522" cy="3942775"/>
          </a:xfrm>
        </p:grpSpPr>
        <p:sp>
          <p:nvSpPr>
            <p:cNvPr id="4" name="TextBox 4"/>
            <p:cNvSpPr txBox="1"/>
            <p:nvPr/>
          </p:nvSpPr>
          <p:spPr>
            <a:xfrm>
              <a:off x="34497" y="1741230"/>
              <a:ext cx="8652025" cy="2201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Muli Bold"/>
                </a:rPr>
                <a:t>The target column named as ‘Churn’ (on the basis of this column, we have to predict the whether a customer will churn or not) has ‘moderate’ level of class imbalance.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5250"/>
              <a:ext cx="8686522" cy="1123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00"/>
                </a:lnSpc>
              </a:pPr>
              <a:r>
                <a:rPr lang="en-US" sz="6000">
                  <a:solidFill>
                    <a:srgbClr val="0048CD"/>
                  </a:solidFill>
                  <a:latin typeface="Arita Buri Bold"/>
                </a:rPr>
                <a:t>Class Imbalance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1172632"/>
            <a:ext cx="5149519" cy="3575327"/>
          </a:xfrm>
          <a:custGeom>
            <a:avLst/>
            <a:gdLst/>
            <a:ahLst/>
            <a:cxnLst/>
            <a:rect l="l" t="t" r="r" b="b"/>
            <a:pathLst>
              <a:path w="5149519" h="3575327">
                <a:moveTo>
                  <a:pt x="0" y="0"/>
                </a:moveTo>
                <a:lnTo>
                  <a:pt x="5149519" y="0"/>
                </a:lnTo>
                <a:lnTo>
                  <a:pt x="5149519" y="3575328"/>
                </a:lnTo>
                <a:lnTo>
                  <a:pt x="0" y="35753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426907" y="5673227"/>
            <a:ext cx="6652699" cy="3441141"/>
          </a:xfrm>
          <a:custGeom>
            <a:avLst/>
            <a:gdLst/>
            <a:ahLst/>
            <a:cxnLst/>
            <a:rect l="l" t="t" r="r" b="b"/>
            <a:pathLst>
              <a:path w="6652699" h="3441141">
                <a:moveTo>
                  <a:pt x="0" y="0"/>
                </a:moveTo>
                <a:lnTo>
                  <a:pt x="6652698" y="0"/>
                </a:lnTo>
                <a:lnTo>
                  <a:pt x="6652698" y="3441141"/>
                </a:lnTo>
                <a:lnTo>
                  <a:pt x="0" y="34411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7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79485" y="752720"/>
            <a:ext cx="3708515" cy="4246848"/>
          </a:xfrm>
          <a:custGeom>
            <a:avLst/>
            <a:gdLst/>
            <a:ahLst/>
            <a:cxnLst/>
            <a:rect l="l" t="t" r="r" b="b"/>
            <a:pathLst>
              <a:path w="3708515" h="4246848">
                <a:moveTo>
                  <a:pt x="0" y="0"/>
                </a:moveTo>
                <a:lnTo>
                  <a:pt x="3708515" y="0"/>
                </a:lnTo>
                <a:lnTo>
                  <a:pt x="3708515" y="4246848"/>
                </a:lnTo>
                <a:lnTo>
                  <a:pt x="0" y="42468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0" y="1258357"/>
            <a:ext cx="9805899" cy="7856010"/>
            <a:chOff x="0" y="114300"/>
            <a:chExt cx="13074532" cy="10474680"/>
          </a:xfrm>
        </p:grpSpPr>
        <p:sp>
          <p:nvSpPr>
            <p:cNvPr id="6" name="TextBox 6"/>
            <p:cNvSpPr txBox="1"/>
            <p:nvPr/>
          </p:nvSpPr>
          <p:spPr>
            <a:xfrm>
              <a:off x="51923" y="1912020"/>
              <a:ext cx="13022609" cy="86769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74469" lvl="1" indent="-287234">
                <a:lnSpc>
                  <a:spcPts val="3725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60">
                  <a:solidFill>
                    <a:srgbClr val="000000"/>
                  </a:solidFill>
                  <a:latin typeface="Muli"/>
                </a:rPr>
                <a:t>Replaced occurrences of 'No internet service' and 'No phone service' with 'No' as they are functionally equivalent.</a:t>
              </a:r>
            </a:p>
            <a:p>
              <a:pPr marL="574469" lvl="1" indent="-287234">
                <a:lnSpc>
                  <a:spcPts val="3725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60">
                  <a:solidFill>
                    <a:srgbClr val="000000"/>
                  </a:solidFill>
                  <a:latin typeface="Muli"/>
                </a:rPr>
                <a:t>Divided the feature columns into 3 different categories based on their functionalities.</a:t>
              </a:r>
            </a:p>
            <a:p>
              <a:pPr marL="574469" lvl="1" indent="-287234">
                <a:lnSpc>
                  <a:spcPts val="3725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60">
                  <a:solidFill>
                    <a:srgbClr val="000000"/>
                  </a:solidFill>
                  <a:latin typeface="Muli"/>
                </a:rPr>
                <a:t>Plotted features within each category to gain insights.</a:t>
              </a:r>
            </a:p>
            <a:p>
              <a:pPr marL="574469" lvl="1" indent="-287234">
                <a:lnSpc>
                  <a:spcPts val="3725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60">
                  <a:solidFill>
                    <a:srgbClr val="000000"/>
                  </a:solidFill>
                  <a:latin typeface="Muli"/>
                </a:rPr>
                <a:t>Plotted the distribution of numerical features.</a:t>
              </a:r>
            </a:p>
            <a:p>
              <a:pPr marL="574469" lvl="1" indent="-287234">
                <a:lnSpc>
                  <a:spcPts val="3725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60">
                  <a:solidFill>
                    <a:srgbClr val="000000"/>
                  </a:solidFill>
                  <a:latin typeface="Muli"/>
                </a:rPr>
                <a:t>Checked for outliers; fortunately, there were none.</a:t>
              </a:r>
            </a:p>
            <a:p>
              <a:pPr marL="574469" lvl="1" indent="-287234">
                <a:lnSpc>
                  <a:spcPts val="3725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60">
                  <a:solidFill>
                    <a:srgbClr val="000000"/>
                  </a:solidFill>
                  <a:latin typeface="Muli"/>
                </a:rPr>
                <a:t>Removed missing values from the dataset.</a:t>
              </a:r>
            </a:p>
            <a:p>
              <a:pPr marL="574469" lvl="1" indent="-287234">
                <a:lnSpc>
                  <a:spcPts val="3725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60">
                  <a:solidFill>
                    <a:srgbClr val="000000"/>
                  </a:solidFill>
                  <a:latin typeface="Muli"/>
                </a:rPr>
                <a:t>Mapped categorical columns into numerical values for model training purposes.</a:t>
              </a:r>
            </a:p>
            <a:p>
              <a:pPr marL="574468" lvl="1" indent="-287234">
                <a:lnSpc>
                  <a:spcPts val="3725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60">
                  <a:solidFill>
                    <a:srgbClr val="000000"/>
                  </a:solidFill>
                  <a:latin typeface="Muli"/>
                </a:rPr>
                <a:t>Checked the correlation between columns and the churn feature.</a:t>
              </a:r>
            </a:p>
            <a:p>
              <a:pPr>
                <a:lnSpc>
                  <a:spcPts val="3725"/>
                </a:lnSpc>
                <a:spcBef>
                  <a:spcPct val="0"/>
                </a:spcBef>
              </a:pPr>
              <a:endParaRPr lang="en-US" sz="2660">
                <a:solidFill>
                  <a:srgbClr val="000000"/>
                </a:solidFill>
                <a:latin typeface="Muli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14300"/>
              <a:ext cx="13074532" cy="1166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652"/>
                </a:lnSpc>
              </a:pPr>
              <a:r>
                <a:rPr lang="en-US" sz="5500" dirty="0">
                  <a:solidFill>
                    <a:srgbClr val="F44E66"/>
                  </a:solidFill>
                  <a:latin typeface="Arita Buri Bold"/>
                </a:rPr>
                <a:t>Data Preprocessing &amp; EDA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674</Words>
  <Application>Microsoft Office PowerPoint</Application>
  <PresentationFormat>Custom</PresentationFormat>
  <Paragraphs>95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Muli</vt:lpstr>
      <vt:lpstr>Arita Buri Bold</vt:lpstr>
      <vt:lpstr>Calibri</vt:lpstr>
      <vt:lpstr>DM Sans</vt:lpstr>
      <vt:lpstr>Oswald Bold</vt:lpstr>
      <vt:lpstr>DM Sans Bold</vt:lpstr>
      <vt:lpstr>Arial</vt:lpstr>
      <vt:lpstr>Muli Bold</vt:lpstr>
      <vt:lpstr>Neue Machina Ultra-Bold</vt:lpstr>
      <vt:lpstr>Oswald Bold Italics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Internship Project 2 at Mentorness</dc:title>
  <dc:creator>Siddhant Ghosh</dc:creator>
  <cp:lastModifiedBy>Siddhant Ghosh</cp:lastModifiedBy>
  <cp:revision>6</cp:revision>
  <dcterms:created xsi:type="dcterms:W3CDTF">2006-08-16T00:00:00Z</dcterms:created>
  <dcterms:modified xsi:type="dcterms:W3CDTF">2024-03-27T16:05:13Z</dcterms:modified>
  <dc:identifier>DAGAss5h8zI</dc:identifier>
</cp:coreProperties>
</file>